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notesSlide4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8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jpeg" ContentType="image/jpeg"/>
  <Override PartName="/ppt/media/image39.png" ContentType="image/png"/>
  <Override PartName="/ppt/media/image15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46.png" ContentType="image/png"/>
  <Override PartName="/ppt/media/image9.jpeg" ContentType="image/jpeg"/>
  <Override PartName="/ppt/media/image2.jpeg" ContentType="image/jpeg"/>
  <Override PartName="/ppt/media/image4.jpeg" ContentType="image/jpeg"/>
  <Override PartName="/ppt/media/image16.png" ContentType="image/png"/>
  <Override PartName="/ppt/media/image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7.png" ContentType="image/png"/>
  <Override PartName="/ppt/media/image22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7.png" ContentType="image/png"/>
  <Override PartName="/ppt/media/image8.png" ContentType="image/png"/>
  <Override PartName="/ppt/media/image3.png" ContentType="image/png"/>
  <Override PartName="/ppt/media/image5.png" ContentType="image/png"/>
  <Override PartName="/ppt/media/image14.jpeg" ContentType="image/jpeg"/>
  <Override PartName="/ppt/media/image21.jpeg" ContentType="image/jpeg"/>
  <Override PartName="/ppt/media/image1.jpeg" ContentType="image/jpeg"/>
  <Override PartName="/ppt/media/image23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F8D4883-B9AF-4F0D-83E5-C86C225D50D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1.xml"/><Relationship Id="rId4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2.xml"/><Relationship Id="rId4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3.xml"/><Relationship Id="rId4" Type="http://schemas.openxmlformats.org/officeDocument/2006/relationships/notesMaster" Target="../notesMasters/notesMaster1.xml"/>
</Relationship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C6D5E54-6DA0-4D5D-BF62-4EB5F4837A7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20A430B-9E68-498B-AE97-1C226BD73E2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800" cy="4113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0" y="8748000"/>
            <a:ext cx="6307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6309000" y="8748000"/>
            <a:ext cx="5464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8CD17DC-2511-4619-91AD-76B4335A51C3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4400" cy="76104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4400" cy="76104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120" cy="669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 rot="322800">
            <a:off x="10053360" y="2253960"/>
            <a:ext cx="327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 rot="20630400">
            <a:off x="7554240" y="4340160"/>
            <a:ext cx="327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1497680" y="4679640"/>
            <a:ext cx="260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 rot="20971200">
            <a:off x="6090840" y="610812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 rot="568800">
            <a:off x="9145080" y="4032720"/>
            <a:ext cx="31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 rot="219600">
            <a:off x="7031880" y="2560320"/>
            <a:ext cx="356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" name="CustomShape 7"/>
          <p:cNvSpPr/>
          <p:nvPr/>
        </p:nvSpPr>
        <p:spPr>
          <a:xfrm rot="20972400">
            <a:off x="11751120" y="231948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" name="CustomShape 8"/>
          <p:cNvSpPr/>
          <p:nvPr/>
        </p:nvSpPr>
        <p:spPr>
          <a:xfrm rot="562200">
            <a:off x="11771640" y="3447360"/>
            <a:ext cx="260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9"/>
          <p:cNvSpPr/>
          <p:nvPr/>
        </p:nvSpPr>
        <p:spPr>
          <a:xfrm rot="571200">
            <a:off x="11134080" y="5626440"/>
            <a:ext cx="273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6" name="Picture 14" descr=""/>
          <p:cNvPicPr/>
          <p:nvPr/>
        </p:nvPicPr>
        <p:blipFill>
          <a:blip r:embed="rId4"/>
          <a:stretch/>
        </p:blipFill>
        <p:spPr>
          <a:xfrm rot="20967600">
            <a:off x="456120" y="2404080"/>
            <a:ext cx="2337840" cy="2394360"/>
          </a:xfrm>
          <a:prstGeom prst="rect">
            <a:avLst/>
          </a:prstGeom>
          <a:ln>
            <a:noFill/>
          </a:ln>
        </p:spPr>
      </p:pic>
      <p:sp>
        <p:nvSpPr>
          <p:cNvPr id="127" name="CustomShape 10"/>
          <p:cNvSpPr/>
          <p:nvPr/>
        </p:nvSpPr>
        <p:spPr>
          <a:xfrm rot="20949600">
            <a:off x="2717640" y="3305520"/>
            <a:ext cx="4539960" cy="94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latin typeface="Calibri"/>
                <a:ea typeface="DejaVu Sans"/>
              </a:rPr>
              <a:t>Questions?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28" name="PlaceHolder 1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1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60" TargetMode="Externa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softuni.bg/courses/" TargetMode="Externa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slideLayout" Target="../slideLayouts/slideLayout37.xml"/><Relationship Id="rId11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51240" y="533520"/>
            <a:ext cx="8124120" cy="17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72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  <a:ea typeface="DejaVu Sans"/>
              </a:rPr>
              <a:t>Asynchronous</a:t>
            </a:r>
            <a:br/>
            <a:r>
              <a:rPr b="1" lang="en-US" sz="5400" spc="-1" strike="noStrike">
                <a:solidFill>
                  <a:srgbClr val="f6d18e"/>
                </a:solidFill>
                <a:latin typeface="Calibri"/>
                <a:ea typeface="DejaVu Sans"/>
              </a:rPr>
              <a:t>Programming and Promises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274920" y="2431080"/>
            <a:ext cx="8200440" cy="6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3600" spc="194" strike="noStrike">
                <a:solidFill>
                  <a:srgbClr val="f0a22e"/>
                </a:solidFill>
                <a:latin typeface="Calibri"/>
                <a:ea typeface="DejaVu Sans"/>
              </a:rPr>
              <a:t>Promises. Async / Await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60320" y="4604760"/>
            <a:ext cx="318636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  <a:ea typeface="DejaVu Sans"/>
              </a:rPr>
              <a:t>SoftUni Team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760320" y="5074920"/>
            <a:ext cx="3186360" cy="44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  <a:ea typeface="DejaVu Sans"/>
              </a:rPr>
              <a:t>Technical Trainers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760320" y="5479920"/>
            <a:ext cx="3186360" cy="38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27a44"/>
                </a:solidFill>
                <a:latin typeface="Calibri"/>
                <a:ea typeface="DejaVu Sans"/>
              </a:rPr>
              <a:t>Software University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760320" y="5820480"/>
            <a:ext cx="3186360" cy="3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http://softuni.bg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6" name="Picture 4" descr=""/>
          <p:cNvPicPr/>
          <p:nvPr/>
        </p:nvPicPr>
        <p:blipFill>
          <a:blip r:embed="rId2"/>
          <a:stretch/>
        </p:blipFill>
        <p:spPr>
          <a:xfrm>
            <a:off x="821880" y="3048840"/>
            <a:ext cx="2174400" cy="75996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17" name="Picture 2" descr=""/>
          <p:cNvPicPr/>
          <p:nvPr/>
        </p:nvPicPr>
        <p:blipFill>
          <a:blip r:embed="rId3"/>
          <a:srcRect l="-2037" t="-11979" r="-4041" b="1042"/>
          <a:stretch/>
        </p:blipFill>
        <p:spPr>
          <a:xfrm>
            <a:off x="825120" y="1752480"/>
            <a:ext cx="2171160" cy="79452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18" name="Picture 13" descr=""/>
          <p:cNvPicPr/>
          <p:nvPr/>
        </p:nvPicPr>
        <p:blipFill>
          <a:blip r:embed="rId4"/>
          <a:stretch/>
        </p:blipFill>
        <p:spPr>
          <a:xfrm flipH="1">
            <a:off x="3610080" y="3811680"/>
            <a:ext cx="2132640" cy="2340360"/>
          </a:xfrm>
          <a:prstGeom prst="rect">
            <a:avLst/>
          </a:prstGeom>
          <a:ln>
            <a:noFill/>
          </a:ln>
        </p:spPr>
      </p:pic>
      <p:sp>
        <p:nvSpPr>
          <p:cNvPr id="219" name="CustomShape 7"/>
          <p:cNvSpPr/>
          <p:nvPr/>
        </p:nvSpPr>
        <p:spPr>
          <a:xfrm rot="986400">
            <a:off x="4947120" y="3820320"/>
            <a:ext cx="179712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3" strike="noStrike">
                <a:solidFill>
                  <a:srgbClr val="fff0d9"/>
                </a:solidFill>
                <a:latin typeface="Calibri"/>
                <a:ea typeface="DejaVu Sans"/>
              </a:rPr>
              <a:t>Promises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0" name="Picture 23" descr=""/>
          <p:cNvPicPr/>
          <p:nvPr/>
        </p:nvPicPr>
        <p:blipFill>
          <a:blip r:embed="rId5"/>
          <a:stretch/>
        </p:blipFill>
        <p:spPr>
          <a:xfrm rot="225600">
            <a:off x="5571000" y="4889880"/>
            <a:ext cx="1022040" cy="102204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grpSp>
        <p:nvGrpSpPr>
          <p:cNvPr id="221" name="Group 8"/>
          <p:cNvGrpSpPr/>
          <p:nvPr/>
        </p:nvGrpSpPr>
        <p:grpSpPr>
          <a:xfrm>
            <a:off x="6654960" y="3362040"/>
            <a:ext cx="4800960" cy="2733480"/>
            <a:chOff x="6654960" y="3362040"/>
            <a:chExt cx="4800960" cy="2733480"/>
          </a:xfrm>
        </p:grpSpPr>
        <p:pic>
          <p:nvPicPr>
            <p:cNvPr id="222" name="Picture 2" descr=""/>
            <p:cNvPicPr/>
            <p:nvPr/>
          </p:nvPicPr>
          <p:blipFill>
            <a:blip r:embed="rId6"/>
            <a:stretch/>
          </p:blipFill>
          <p:spPr>
            <a:xfrm>
              <a:off x="7036200" y="3505320"/>
              <a:ext cx="4419720" cy="2590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3" name="CustomShape 9"/>
            <p:cNvSpPr/>
            <p:nvPr/>
          </p:nvSpPr>
          <p:spPr>
            <a:xfrm rot="21446400">
              <a:off x="6676920" y="3463200"/>
              <a:ext cx="4551120" cy="109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6600" spc="43" strike="noStrike">
                  <a:solidFill>
                    <a:srgbClr val="fdfdfd"/>
                  </a:solidFill>
                  <a:latin typeface="Calibri"/>
                  <a:ea typeface="DejaVu Sans"/>
                </a:rPr>
                <a:t>Promises</a:t>
              </a:r>
              <a:endParaRPr b="0" lang="en-US" sz="6600" spc="-1" strike="noStrike">
                <a:latin typeface="Arial"/>
              </a:endParaRPr>
            </a:p>
          </p:txBody>
        </p:sp>
        <p:sp>
          <p:nvSpPr>
            <p:cNvPr id="224" name="CustomShape 10"/>
            <p:cNvSpPr/>
            <p:nvPr/>
          </p:nvSpPr>
          <p:spPr>
            <a:xfrm rot="21407400">
              <a:off x="7700400" y="4467600"/>
              <a:ext cx="218160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4000" spc="43" strike="noStrike">
                  <a:solidFill>
                    <a:srgbClr val="fefefd"/>
                  </a:solidFill>
                  <a:latin typeface="Calibri"/>
                  <a:ea typeface="DejaVu Sans"/>
                </a:rPr>
                <a:t>.then()</a:t>
              </a:r>
              <a:endParaRPr b="0" lang="en-US" sz="4000" spc="-1" strike="noStrike">
                <a:latin typeface="Arial"/>
              </a:endParaRPr>
            </a:p>
          </p:txBody>
        </p:sp>
        <p:sp>
          <p:nvSpPr>
            <p:cNvPr id="225" name="CustomShape 11"/>
            <p:cNvSpPr/>
            <p:nvPr/>
          </p:nvSpPr>
          <p:spPr>
            <a:xfrm rot="295800">
              <a:off x="6982560" y="5159160"/>
              <a:ext cx="242496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4000" spc="43" strike="noStrike">
                  <a:solidFill>
                    <a:srgbClr val="fefefd"/>
                  </a:solidFill>
                  <a:latin typeface="Calibri"/>
                  <a:ea typeface="DejaVu Sans"/>
                </a:rPr>
                <a:t>.catch()</a:t>
              </a:r>
              <a:endParaRPr b="0" lang="en-US" sz="4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39B0965-6184-4ECD-A13F-7FF463C197F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Promise.then()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910440" y="1143000"/>
            <a:ext cx="10364400" cy="4866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console.log('Before promise');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new Promise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(function(resolve, reject)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setTimeout(function() {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resolve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('done');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}, 500);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(function(result)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console.log('Then returned: ' + result);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console.log('After promise');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816120" y="6172200"/>
            <a:ext cx="10555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https://judge.softuni.bg/Contests/360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7389720" y="2666880"/>
            <a:ext cx="3885120" cy="1727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Before promise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After promise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Then returned: done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3466440" y="3304440"/>
            <a:ext cx="3580200" cy="619560"/>
          </a:xfrm>
          <a:prstGeom prst="wedgeRoundRectCallout">
            <a:avLst>
              <a:gd name="adj1" fmla="val -61156"/>
              <a:gd name="adj2" fmla="val -42897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Resolved after 500 ms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D7A5484-58DF-4C88-AD9A-539A83790F0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Promise.catch()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10440" y="1228320"/>
            <a:ext cx="10364400" cy="5445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console.log('Before promise');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new Promise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(function(resolve, reject)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setTimeout(function() {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reject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('fail');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}, 500);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(function(result) { console.log(result); })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.catch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(function(error) { console.log(error); });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console.log('After promise');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816120" y="6095880"/>
            <a:ext cx="10555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https://judge.softuni.bg/Contests/360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CustomShape 5"/>
          <p:cNvSpPr/>
          <p:nvPr/>
        </p:nvSpPr>
        <p:spPr>
          <a:xfrm>
            <a:off x="8075520" y="2523960"/>
            <a:ext cx="3199320" cy="1850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Before promise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After promise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fail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>
            <a:off x="3503520" y="3389760"/>
            <a:ext cx="3580200" cy="619560"/>
          </a:xfrm>
          <a:prstGeom prst="wedgeRoundRectCallout">
            <a:avLst>
              <a:gd name="adj1" fmla="val -61156"/>
              <a:gd name="adj2" fmla="val -42897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Rejected after 500 ms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241A64A-636B-4CC2-9807-89E5D64A018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Promise Execution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2817720" y="4800600"/>
            <a:ext cx="6552000" cy="1751400"/>
          </a:xfrm>
          <a:prstGeom prst="roundRect">
            <a:avLst>
              <a:gd name="adj" fmla="val 7114"/>
            </a:avLst>
          </a:prstGeom>
          <a:noFill/>
          <a:ln w="7632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Promise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3084480" y="5489640"/>
            <a:ext cx="6018840" cy="786600"/>
          </a:xfrm>
          <a:prstGeom prst="rect">
            <a:avLst/>
          </a:prstGeom>
          <a:noFill/>
          <a:ln w="38160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0000" bIns="180000" anchor="ctr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executor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5048280" y="5624640"/>
            <a:ext cx="1837440" cy="51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resolve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7073280" y="5624640"/>
            <a:ext cx="1837440" cy="51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reject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1369080" y="990720"/>
            <a:ext cx="9450000" cy="3587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let p = new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 Promise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resolve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reject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/*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operation successful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 */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resolve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('Success!');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else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/*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operation failed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 */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reject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('Failure!');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then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(function(result) { … });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.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catch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(function(reason) { … });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5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500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6" dur="500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500"/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500"/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500"/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" dur="500"/>
                                        <p:tgtEl>
                                          <p:spTgt spid="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2" dur="500"/>
                                        <p:tgtEl>
                                          <p:spTgt spid="2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5" dur="5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500"/>
                                        <p:tgtEl>
                                          <p:spTgt spid="2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DC87669-96C8-43B2-87C9-6230939C379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JS Promises – Example – First Task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58160" y="1373040"/>
            <a:ext cx="10669320" cy="4530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let p1 =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new Promise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function(resolve, reject)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console.log("task1 started.");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setTimeout(function()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    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resolve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("task1 result");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console.log("task1 finished.");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},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1000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4" dur="indefinite" restart="never" nodeType="tmRoot">
          <p:childTnLst>
            <p:seq>
              <p:cTn id="2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B968416-8235-499D-99C5-15187DB6D3B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JS Promises – Example – Second Task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58160" y="1373040"/>
            <a:ext cx="10669320" cy="4530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let p2 =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new Promise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function(resolve, reject)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console.log("task2 started.");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setTimeout(function()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    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resolve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("task2 result");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console.log("task2 finished.");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},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1500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6" dur="indefinite" restart="never" nodeType="tmRoot">
          <p:childTnLst>
            <p:seq>
              <p:cTn id="2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CF66BF1-B7BD-4DA1-A8A5-7F7B4077504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JS Promises – Example – Third Task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758160" y="1219320"/>
            <a:ext cx="10669320" cy="5018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let p3 =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new Promise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function(resolve, reject)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console.log("task3 started.");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// reject('cannot execute task3');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setTimeout(function() {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     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resolve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("task3 result");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console.log("task3 finished.");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},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500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8" dur="indefinite" restart="never" nodeType="tmRoot">
          <p:childTnLst>
            <p:seq>
              <p:cTn id="2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81C5D28-4966-4B55-98BC-B2AFB6A7894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JS Promises – Example – Execution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758160" y="1143000"/>
            <a:ext cx="10669320" cy="55965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console.log("All tasks started.");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900" spc="-1" strike="noStrike">
                <a:solidFill>
                  <a:srgbClr val="f3cd60"/>
                </a:solidFill>
                <a:latin typeface="Consolas"/>
                <a:ea typeface="DejaVu Sans"/>
              </a:rPr>
              <a:t>Promise.all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([p1, p2, p3])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900" spc="-1" strike="noStrike">
                <a:solidFill>
                  <a:srgbClr val="f3cd60"/>
                </a:solidFill>
                <a:latin typeface="Consolas"/>
                <a:ea typeface="DejaVu Sans"/>
              </a:rPr>
              <a:t>.then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</a:t>
            </a:r>
            <a:r>
              <a:rPr b="1" lang="en-US" sz="2900" spc="-1" strike="noStrike">
                <a:solidFill>
                  <a:srgbClr val="f3cd60"/>
                </a:solidFill>
                <a:latin typeface="Consolas"/>
                <a:ea typeface="DejaVu Sans"/>
              </a:rPr>
              <a:t>result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) {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     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console.log("All tasks finished.");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     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console.log("Result: " + </a:t>
            </a:r>
            <a:r>
              <a:rPr b="1" lang="en-US" sz="2900" spc="-1" strike="noStrike">
                <a:solidFill>
                  <a:srgbClr val="f3cd60"/>
                </a:solidFill>
                <a:latin typeface="Consolas"/>
                <a:ea typeface="DejaVu Sans"/>
              </a:rPr>
              <a:t>result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.join(", "));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     </a:t>
            </a:r>
            <a:r>
              <a:rPr b="1" lang="en-US" sz="2900" spc="-1" strike="noStrike">
                <a:solidFill>
                  <a:srgbClr val="f3cd60"/>
                </a:solidFill>
                <a:latin typeface="Consolas"/>
                <a:ea typeface="DejaVu Sans"/>
              </a:rPr>
              <a:t>// nonExistingFunction();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})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900" spc="-1" strike="noStrike">
                <a:solidFill>
                  <a:srgbClr val="f3cd60"/>
                </a:solidFill>
                <a:latin typeface="Consolas"/>
                <a:ea typeface="DejaVu Sans"/>
              </a:rPr>
              <a:t>.catch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</a:t>
            </a:r>
            <a:r>
              <a:rPr b="1" lang="en-US" sz="2900" spc="-1" strike="noStrike">
                <a:solidFill>
                  <a:srgbClr val="f3cd60"/>
                </a:solidFill>
                <a:latin typeface="Consolas"/>
                <a:ea typeface="DejaVu Sans"/>
              </a:rPr>
              <a:t>error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) {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     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console.log("Some of the tasks failed.");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     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console.log("Error: " + </a:t>
            </a:r>
            <a:r>
              <a:rPr b="1" lang="en-US" sz="2900" spc="-1" strike="noStrike">
                <a:solidFill>
                  <a:srgbClr val="f3cd60"/>
                </a:solidFill>
                <a:latin typeface="Consolas"/>
                <a:ea typeface="DejaVu Sans"/>
              </a:rPr>
              <a:t>error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9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9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7598880" y="3769920"/>
            <a:ext cx="3656520" cy="992520"/>
          </a:xfrm>
          <a:prstGeom prst="wedgeRoundRectCallout">
            <a:avLst>
              <a:gd name="adj1" fmla="val -64580"/>
              <a:gd name="adj2" fmla="val -40241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Error in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then()</a:t>
            </a: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 block will reject the promise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2589120" y="5834880"/>
            <a:ext cx="883800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Check your solution here: </a:t>
            </a:r>
            <a:r>
              <a:rPr b="1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https://judge.softuni.bg/Contests/360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CustomShape 6"/>
          <p:cNvSpPr/>
          <p:nvPr/>
        </p:nvSpPr>
        <p:spPr>
          <a:xfrm>
            <a:off x="4142520" y="4096800"/>
            <a:ext cx="303840" cy="3798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0" dur="indefinite" restart="never" nodeType="tmRoot">
          <p:childTnLst>
            <p:seq>
              <p:cTn id="261" dur="indefinite" nodeType="mainSeq">
                <p:childTnLst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1632240" y="5466600"/>
            <a:ext cx="893736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Promises with jQuery AJAX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305" name="Picture 3" descr=""/>
          <p:cNvPicPr/>
          <p:nvPr/>
        </p:nvPicPr>
        <p:blipFill>
          <a:blip r:embed="rId1"/>
          <a:stretch/>
        </p:blipFill>
        <p:spPr>
          <a:xfrm>
            <a:off x="1206720" y="2287800"/>
            <a:ext cx="9764640" cy="2662200"/>
          </a:xfrm>
          <a:prstGeom prst="rect">
            <a:avLst/>
          </a:prstGeom>
          <a:ln>
            <a:solidFill>
              <a:srgbClr val="0099cc">
                <a:alpha val="51000"/>
              </a:srgbClr>
            </a:solidFill>
          </a:ln>
        </p:spPr>
      </p:pic>
      <p:grpSp>
        <p:nvGrpSpPr>
          <p:cNvPr id="306" name="Group 2"/>
          <p:cNvGrpSpPr/>
          <p:nvPr/>
        </p:nvGrpSpPr>
        <p:grpSpPr>
          <a:xfrm>
            <a:off x="2079360" y="991440"/>
            <a:ext cx="4920840" cy="1902600"/>
            <a:chOff x="2079360" y="991440"/>
            <a:chExt cx="4920840" cy="1902600"/>
          </a:xfrm>
        </p:grpSpPr>
        <p:pic>
          <p:nvPicPr>
            <p:cNvPr id="307" name="Picture 2" descr=""/>
            <p:cNvPicPr/>
            <p:nvPr/>
          </p:nvPicPr>
          <p:blipFill>
            <a:blip r:embed="rId2"/>
            <a:stretch/>
          </p:blipFill>
          <p:spPr>
            <a:xfrm>
              <a:off x="2138400" y="1094040"/>
              <a:ext cx="4861800" cy="1800000"/>
            </a:xfrm>
            <a:prstGeom prst="rect">
              <a:avLst/>
            </a:prstGeom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</p:pic>
        <p:sp>
          <p:nvSpPr>
            <p:cNvPr id="308" name="CustomShape 3"/>
            <p:cNvSpPr/>
            <p:nvPr/>
          </p:nvSpPr>
          <p:spPr>
            <a:xfrm rot="21446400">
              <a:off x="2094480" y="1060560"/>
              <a:ext cx="3109320" cy="76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4400" spc="43" strike="noStrike">
                  <a:solidFill>
                    <a:srgbClr val="fdfdfd"/>
                  </a:solidFill>
                  <a:latin typeface="Calibri"/>
                  <a:ea typeface="DejaVu Sans"/>
                </a:rPr>
                <a:t>Promises</a:t>
              </a:r>
              <a:endParaRPr b="0" lang="en-US" sz="4400" spc="-1" strike="noStrike">
                <a:latin typeface="Arial"/>
              </a:endParaRPr>
            </a:p>
          </p:txBody>
        </p:sp>
        <p:sp>
          <p:nvSpPr>
            <p:cNvPr id="309" name="CustomShape 4"/>
            <p:cNvSpPr/>
            <p:nvPr/>
          </p:nvSpPr>
          <p:spPr>
            <a:xfrm rot="180600">
              <a:off x="3206880" y="1684440"/>
              <a:ext cx="198648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600" spc="43" strike="noStrike">
                  <a:solidFill>
                    <a:srgbClr val="fefefd"/>
                  </a:solidFill>
                  <a:latin typeface="Calibri"/>
                  <a:ea typeface="DejaVu Sans"/>
                </a:rPr>
                <a:t>.then()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310" name="CustomShape 5"/>
            <p:cNvSpPr/>
            <p:nvPr/>
          </p:nvSpPr>
          <p:spPr>
            <a:xfrm rot="295800">
              <a:off x="2144880" y="2168280"/>
              <a:ext cx="1987560" cy="577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200" spc="43" strike="noStrike">
                  <a:solidFill>
                    <a:srgbClr val="fefefd"/>
                  </a:solidFill>
                  <a:latin typeface="Calibri"/>
                  <a:ea typeface="DejaVu Sans"/>
                </a:rPr>
                <a:t>.catch()</a:t>
              </a:r>
              <a:endParaRPr b="0" lang="en-US" sz="3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8" dur="indefinite" restart="never" nodeType="tmRoot">
          <p:childTnLst>
            <p:seq>
              <p:cTn id="2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BF92A43-EDDF-48F6-B811-3E9F99FF52A6}" type="slidenum">
              <a:rPr b="0" lang="en-US" sz="9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3be60"/>
                </a:solidFill>
                <a:latin typeface="Calibri"/>
                <a:ea typeface="DejaVu Sans"/>
              </a:rPr>
              <a:t>Problem: Load GitHub Commits with AJAX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758160" y="1332360"/>
            <a:ext cx="10669320" cy="462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GitHub username: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&lt;input type="text" id="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username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 value="nakov"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/&gt; &lt;br&gt;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Repo: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&lt;input type="text" id="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repo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 value="nakov.io.cin"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/&gt;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&lt;button onclick="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loadCommits()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"&gt;Load Commits&lt;/button&gt;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&lt;ul id="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commits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"&gt;&lt;/ul&gt;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&lt;script&gt;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loadCommits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()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     </a:t>
            </a:r>
            <a:r>
              <a:rPr b="1" i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// AJAX call …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&lt;/script&gt;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4" name="Picture 5" descr=""/>
          <p:cNvPicPr/>
          <p:nvPr/>
        </p:nvPicPr>
        <p:blipFill>
          <a:blip r:embed="rId1"/>
          <a:stretch/>
        </p:blipFill>
        <p:spPr>
          <a:xfrm>
            <a:off x="5670000" y="3391560"/>
            <a:ext cx="5896800" cy="291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0" dur="indefinite" restart="never" nodeType="tmRoot">
          <p:childTnLst>
            <p:seq>
              <p:cTn id="3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9DF146B-3350-4610-BB18-176734B6205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Load GitHub Commits with AJAX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758160" y="1163160"/>
            <a:ext cx="10669320" cy="5140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loadCommits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$("#commits").empty();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let url = 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https://api.github.com/repos/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 +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$("#username").val() + 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/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 +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$("#repo").val() + 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/commits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$.get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(url)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(displayCommits)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.catch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(displayError);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displayCommits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(commits)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displayError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(err)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6399360" y="3505320"/>
            <a:ext cx="3656520" cy="992520"/>
          </a:xfrm>
          <a:prstGeom prst="wedgeRoundRectCallout">
            <a:avLst>
              <a:gd name="adj1" fmla="val -86655"/>
              <a:gd name="adj2" fmla="val -36323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jQuery AJAX methods return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promises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2" dur="indefinite" restart="never" nodeType="tmRoot">
          <p:childTnLst>
            <p:seq>
              <p:cTn id="303" dur="indefinite" nodeType="mainSeq">
                <p:childTnLst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Table of Contents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90440" y="1191600"/>
            <a:ext cx="11803680" cy="552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446040" indent="-4449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Asynchronous Programming</a:t>
            </a:r>
            <a:endParaRPr b="0" lang="en-US" sz="3400" spc="-1" strike="noStrike">
              <a:latin typeface="Arial"/>
            </a:endParaRPr>
          </a:p>
          <a:p>
            <a:pPr marL="446040" indent="-4449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Promises in JS – Concepts</a:t>
            </a:r>
            <a:endParaRPr b="0" lang="en-US" sz="3400" spc="-1" strike="noStrike">
              <a:latin typeface="Arial"/>
            </a:endParaRPr>
          </a:p>
          <a:p>
            <a:pPr marL="446040" indent="-4449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Promises with AJAX</a:t>
            </a:r>
            <a:endParaRPr b="0" lang="en-US" sz="3400" spc="-1" strike="noStrike">
              <a:latin typeface="Arial"/>
            </a:endParaRPr>
          </a:p>
          <a:p>
            <a:pPr marL="446040" indent="-44496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Using Async / 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33E898E-695B-4DA2-B2A7-750E46D40A8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229" name="Picture 2" descr=""/>
          <p:cNvPicPr/>
          <p:nvPr/>
        </p:nvPicPr>
        <p:blipFill>
          <a:blip r:embed="rId1"/>
          <a:stretch/>
        </p:blipFill>
        <p:spPr>
          <a:xfrm>
            <a:off x="5784120" y="1619280"/>
            <a:ext cx="2044080" cy="2044080"/>
          </a:xfrm>
          <a:prstGeom prst="rect">
            <a:avLst/>
          </a:prstGeom>
          <a:ln>
            <a:noFill/>
          </a:ln>
        </p:spPr>
      </p:pic>
      <p:pic>
        <p:nvPicPr>
          <p:cNvPr id="230" name="Picture 7" descr=""/>
          <p:cNvPicPr/>
          <p:nvPr/>
        </p:nvPicPr>
        <p:blipFill>
          <a:blip r:embed="rId2"/>
          <a:stretch/>
        </p:blipFill>
        <p:spPr>
          <a:xfrm>
            <a:off x="7923240" y="1486440"/>
            <a:ext cx="3573720" cy="4608720"/>
          </a:xfrm>
          <a:prstGeom prst="rect">
            <a:avLst/>
          </a:prstGeom>
          <a:ln>
            <a:noFill/>
          </a:ln>
        </p:spPr>
      </p:pic>
      <p:pic>
        <p:nvPicPr>
          <p:cNvPr id="231" name="Picture 4" descr=""/>
          <p:cNvPicPr/>
          <p:nvPr/>
        </p:nvPicPr>
        <p:blipFill>
          <a:blip r:embed="rId3"/>
          <a:stretch/>
        </p:blipFill>
        <p:spPr>
          <a:xfrm>
            <a:off x="5713560" y="4046040"/>
            <a:ext cx="1760040" cy="1760040"/>
          </a:xfrm>
          <a:prstGeom prst="rect">
            <a:avLst/>
          </a:prstGeom>
          <a:ln>
            <a:noFill/>
          </a:ln>
        </p:spPr>
      </p:pic>
      <p:pic>
        <p:nvPicPr>
          <p:cNvPr id="232" name="Picture 8" descr=""/>
          <p:cNvPicPr/>
          <p:nvPr/>
        </p:nvPicPr>
        <p:blipFill>
          <a:blip r:embed="rId4"/>
          <a:stretch/>
        </p:blipFill>
        <p:spPr>
          <a:xfrm rot="397200">
            <a:off x="10149840" y="1362960"/>
            <a:ext cx="1210680" cy="121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E2EB996-255E-482B-892E-D6E4001E23F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Load GitHub Commits with AJAX (2)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58160" y="1150200"/>
            <a:ext cx="10669320" cy="4822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displayCommits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(commits) {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for (let commit of commits)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#commits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").append($("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&lt;li&gt;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").text(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commit.commit.author.name + ": " +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commit.commit.message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));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displayError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(err) {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#commits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").append($("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&lt;li&gt;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").text("Error: " +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err.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status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+ ' (' + err.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statusText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+ ')'));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816120" y="6172200"/>
            <a:ext cx="10555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https://judge.softuni.bg/Contests/360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4" dur="indefinite" restart="never" nodeType="tmRoot">
          <p:childTnLst>
            <p:seq>
              <p:cTn id="335" dur="indefinite" nodeType="mainSeq">
                <p:childTnLst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C80C2E8-263A-4E5E-BA19-03E843CBBB2E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190440" y="1151280"/>
            <a:ext cx="856980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Kinvey app</a:t>
            </a:r>
            <a:endParaRPr b="0" lang="en-US" sz="28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Create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user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peter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 with password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p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Create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posts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Post1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 and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Post2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Create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comments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Com1a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 and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Com1b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 for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Post1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Create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comments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Com2a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",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Com2b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 and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Com2c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 for "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Post2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"</a:t>
            </a: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Write a JS app to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display all posts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and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view selected post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along with its 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Problem: Blog (Posts with Comments)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6" name="Picture 10" descr=""/>
          <p:cNvPicPr/>
          <p:nvPr/>
        </p:nvPicPr>
        <p:blipFill>
          <a:blip r:embed="rId1"/>
          <a:stretch/>
        </p:blipFill>
        <p:spPr>
          <a:xfrm>
            <a:off x="8985960" y="1287720"/>
            <a:ext cx="2502360" cy="502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0" dur="indefinite" restart="never" nodeType="tmRoot">
          <p:childTnLst>
            <p:seq>
              <p:cTn id="351" dur="indefinite" nodeType="mainSeq">
                <p:childTnLst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A6FCB79-0E96-41E2-BD99-F0B1C164AC0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Create a Kinvey App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9" name="Picture 4" descr=""/>
          <p:cNvPicPr/>
          <p:nvPr/>
        </p:nvPicPr>
        <p:blipFill>
          <a:blip r:embed="rId1"/>
          <a:stretch/>
        </p:blipFill>
        <p:spPr>
          <a:xfrm>
            <a:off x="1805400" y="1227960"/>
            <a:ext cx="8577000" cy="5115240"/>
          </a:xfrm>
          <a:prstGeom prst="rect">
            <a:avLst/>
          </a:prstGeom>
          <a:ln>
            <a:noFill/>
          </a:ln>
        </p:spPr>
      </p:pic>
      <p:pic>
        <p:nvPicPr>
          <p:cNvPr id="330" name="Picture 5" descr=""/>
          <p:cNvPicPr/>
          <p:nvPr/>
        </p:nvPicPr>
        <p:blipFill>
          <a:blip r:embed="rId2"/>
          <a:stretch/>
        </p:blipFill>
        <p:spPr>
          <a:xfrm>
            <a:off x="4417920" y="4416480"/>
            <a:ext cx="6661440" cy="116604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sp>
        <p:nvSpPr>
          <p:cNvPr id="331" name="CustomShape 3"/>
          <p:cNvSpPr/>
          <p:nvPr/>
        </p:nvSpPr>
        <p:spPr>
          <a:xfrm>
            <a:off x="9248400" y="3233520"/>
            <a:ext cx="2178720" cy="956520"/>
          </a:xfrm>
          <a:prstGeom prst="wedgeRoundRectCallout">
            <a:avLst>
              <a:gd name="adj1" fmla="val -19822"/>
              <a:gd name="adj2" fmla="val 99401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Remember your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app ID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0" dur="indefinite" restart="never" nodeType="tmRoot">
          <p:childTnLst>
            <p:seq>
              <p:cTn id="371" dur="indefinite" nodeType="mainSeq">
                <p:childTnLst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8C662BC-2D09-4947-B6B4-96B7BF97E79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Create User "peter"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34" name="Picture 4" descr=""/>
          <p:cNvPicPr/>
          <p:nvPr/>
        </p:nvPicPr>
        <p:blipFill>
          <a:blip r:embed="rId1"/>
          <a:stretch/>
        </p:blipFill>
        <p:spPr>
          <a:xfrm>
            <a:off x="1657080" y="1178640"/>
            <a:ext cx="8873280" cy="516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0" dur="indefinite" restart="never" nodeType="tmRoot">
          <p:childTnLst>
            <p:seq>
              <p:cTn id="3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3074CCA-DEED-4125-B05E-2FBD4A2009C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Create the First Post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758160" y="1685880"/>
            <a:ext cx="10669320" cy="2406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POST /appdata/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kid_B15S6I9Zl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/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posts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/ HTTP/1.1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Host: baas.kinvey.com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Authorization: Basic 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Z3Vlc3Q6Z3Vlc3Q=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Content-Type: application/json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50000"/>
              </a:lnSpc>
            </a:pP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"title":"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Post1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", "body":"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Post #1 body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760320" y="4732920"/>
            <a:ext cx="10669320" cy="966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"title": "Post1", "body": "Post #1 body", …,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_id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": 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582cde77209db9d9730bab03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4646520" y="5903640"/>
            <a:ext cx="4037400" cy="611280"/>
          </a:xfrm>
          <a:prstGeom prst="wedgeRoundRectCallout">
            <a:avLst>
              <a:gd name="adj1" fmla="val -57751"/>
              <a:gd name="adj2" fmla="val -56971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Remember the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post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_id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0" name="CustomShape 6"/>
          <p:cNvSpPr/>
          <p:nvPr/>
        </p:nvSpPr>
        <p:spPr>
          <a:xfrm>
            <a:off x="5940360" y="4251960"/>
            <a:ext cx="304920" cy="3592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7"/>
          <p:cNvSpPr/>
          <p:nvPr/>
        </p:nvSpPr>
        <p:spPr>
          <a:xfrm>
            <a:off x="3493800" y="1746000"/>
            <a:ext cx="2477880" cy="436680"/>
          </a:xfrm>
          <a:prstGeom prst="rect">
            <a:avLst/>
          </a:prstGeom>
          <a:noFill/>
          <a:ln w="28440">
            <a:solidFill>
              <a:schemeClr val="tx2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8"/>
          <p:cNvSpPr/>
          <p:nvPr/>
        </p:nvSpPr>
        <p:spPr>
          <a:xfrm>
            <a:off x="4743000" y="2582280"/>
            <a:ext cx="3179160" cy="436680"/>
          </a:xfrm>
          <a:prstGeom prst="rect">
            <a:avLst/>
          </a:prstGeom>
          <a:noFill/>
          <a:ln w="28440">
            <a:solidFill>
              <a:schemeClr val="tx2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9"/>
          <p:cNvSpPr/>
          <p:nvPr/>
        </p:nvSpPr>
        <p:spPr>
          <a:xfrm>
            <a:off x="8228160" y="2955240"/>
            <a:ext cx="3030480" cy="611280"/>
          </a:xfrm>
          <a:prstGeom prst="wedgeRoundRectCallout">
            <a:avLst>
              <a:gd name="adj1" fmla="val -62987"/>
              <a:gd name="adj2" fmla="val -50618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Base64(user:pass)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4" name="CustomShape 10"/>
          <p:cNvSpPr/>
          <p:nvPr/>
        </p:nvSpPr>
        <p:spPr>
          <a:xfrm>
            <a:off x="4513680" y="1018080"/>
            <a:ext cx="4780080" cy="563040"/>
          </a:xfrm>
          <a:prstGeom prst="wedgeRoundRectCallout">
            <a:avLst>
              <a:gd name="adj1" fmla="val -56234"/>
              <a:gd name="adj2" fmla="val 55800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Insert your Kinvey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App ID </a:t>
            </a: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here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>
            <a:off x="2733480" y="5208120"/>
            <a:ext cx="4561200" cy="436680"/>
          </a:xfrm>
          <a:prstGeom prst="rect">
            <a:avLst/>
          </a:prstGeom>
          <a:noFill/>
          <a:ln w="28440">
            <a:solidFill>
              <a:schemeClr val="tx2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2" dur="indefinite" restart="never" nodeType="tmRoot">
          <p:childTnLst>
            <p:seq>
              <p:cTn id="383" dur="indefinite" nodeType="mainSeq">
                <p:childTnLst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CC2AFA8-A338-4B6D-AABF-791243EFFD4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Create the Comments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58160" y="1143000"/>
            <a:ext cx="10669320" cy="2818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POST /appdata/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kid_B15S6I9Zl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/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comments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/ HTTP/1.1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Host: baas.kinvey.com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Authorization: Basic 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Z3Vlc3Q6Z3Vlc3Q=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Content-Type: application/json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50000"/>
              </a:lnSpc>
            </a:pP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"text":"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Com1a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",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"post_id":"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582cde77209db9d9730bab03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760320" y="3894120"/>
            <a:ext cx="10669320" cy="2818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POST /appdata/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kid_B15S6I9Zl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/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comments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/ HTTP/1.1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Host: baas.kinvey.com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Authorization: Basic 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Z3Vlc3Q6Z3Vlc3Q=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Content-Type: application/json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50000"/>
              </a:lnSpc>
            </a:pP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"text":"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Com2a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",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"post_id":"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582cde77209db9d9730bab03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"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8255880" y="1942200"/>
            <a:ext cx="3324240" cy="941040"/>
          </a:xfrm>
          <a:prstGeom prst="wedgeRoundRectCallout">
            <a:avLst>
              <a:gd name="adj1" fmla="val -61486"/>
              <a:gd name="adj2" fmla="val 55166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Use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post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_id</a:t>
            </a: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 from the previous request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6103080" y="3044160"/>
            <a:ext cx="4561200" cy="436680"/>
          </a:xfrm>
          <a:prstGeom prst="rect">
            <a:avLst/>
          </a:prstGeom>
          <a:noFill/>
          <a:ln w="28440">
            <a:solidFill>
              <a:schemeClr val="tx2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8" dur="indefinite" restart="never" nodeType="tmRoot">
          <p:childTnLst>
            <p:seq>
              <p:cTn id="409" dur="indefinite" nodeType="mainSeq">
                <p:childTnLst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0C53181-7076-4714-8E75-B4E6B660C7B4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Create the second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post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"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Post2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" + its 3 comments</a:t>
            </a:r>
            <a:endParaRPr b="0" lang="en-US" sz="28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"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posts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" and "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comments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" collections should look like these: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Create the Second Post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55" name="Picture 5" descr=""/>
          <p:cNvPicPr/>
          <p:nvPr/>
        </p:nvPicPr>
        <p:blipFill>
          <a:blip r:embed="rId1"/>
          <a:stretch/>
        </p:blipFill>
        <p:spPr>
          <a:xfrm>
            <a:off x="1482480" y="2623320"/>
            <a:ext cx="9222480" cy="1137600"/>
          </a:xfrm>
          <a:prstGeom prst="rect">
            <a:avLst/>
          </a:prstGeom>
          <a:ln>
            <a:noFill/>
          </a:ln>
        </p:spPr>
      </p:pic>
      <p:pic>
        <p:nvPicPr>
          <p:cNvPr id="356" name="Picture 7" descr=""/>
          <p:cNvPicPr/>
          <p:nvPr/>
        </p:nvPicPr>
        <p:blipFill>
          <a:blip r:embed="rId2"/>
          <a:stretch/>
        </p:blipFill>
        <p:spPr>
          <a:xfrm>
            <a:off x="1474920" y="3993480"/>
            <a:ext cx="9238320" cy="2406240"/>
          </a:xfrm>
          <a:prstGeom prst="rect">
            <a:avLst/>
          </a:prstGeom>
          <a:ln>
            <a:noFill/>
          </a:ln>
        </p:spPr>
      </p:pic>
      <p:sp>
        <p:nvSpPr>
          <p:cNvPr id="357" name="CustomShape 4"/>
          <p:cNvSpPr/>
          <p:nvPr/>
        </p:nvSpPr>
        <p:spPr>
          <a:xfrm flipV="1">
            <a:off x="684360" y="3403800"/>
            <a:ext cx="684720" cy="251856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5"/>
          <p:cNvSpPr/>
          <p:nvPr/>
        </p:nvSpPr>
        <p:spPr>
          <a:xfrm flipV="1">
            <a:off x="551160" y="3384360"/>
            <a:ext cx="837000" cy="29383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6"/>
          <p:cNvSpPr/>
          <p:nvPr/>
        </p:nvSpPr>
        <p:spPr>
          <a:xfrm flipH="1" flipV="1">
            <a:off x="10793520" y="3047400"/>
            <a:ext cx="644400" cy="1638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 flipH="1" flipV="1">
            <a:off x="10797840" y="3047400"/>
            <a:ext cx="719640" cy="20563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8"/>
          <p:cNvSpPr/>
          <p:nvPr/>
        </p:nvSpPr>
        <p:spPr>
          <a:xfrm flipH="1" flipV="1">
            <a:off x="10779120" y="3007800"/>
            <a:ext cx="846720" cy="2485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0" dur="indefinite" restart="never" nodeType="tmRoot">
          <p:childTnLst>
            <p:seq>
              <p:cTn id="4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EAD6ACA-44ED-4882-A250-59F08BB8C9F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HTML Code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758160" y="1143000"/>
            <a:ext cx="10669320" cy="4533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&lt;script src="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jquery-3.1.1.min.js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"&gt;&lt;/script&gt;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&lt;script src="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blog.js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"&gt;&lt;/script&gt;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&lt;h1&gt;All Posts&lt;/h1&gt;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&lt;button id="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btnLoadPosts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"&gt;Load&lt;/button&gt;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&lt;select id="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posts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"&gt;&lt;/select&gt;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&lt;button id="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btnViewPost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"&gt;View&lt;/button&gt;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&lt;h1 id="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post-title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"&gt;Post Details&lt;/h1&gt;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&lt;ul id="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post-body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"&gt;&lt;/ul&gt;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&lt;h2&gt;Comments&lt;/h2&gt;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&lt;ul id="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post-comments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"&gt;&lt;/ul&gt;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5" name="Picture 8" descr=""/>
          <p:cNvPicPr/>
          <p:nvPr/>
        </p:nvPicPr>
        <p:blipFill>
          <a:blip r:embed="rId1"/>
          <a:stretch/>
        </p:blipFill>
        <p:spPr>
          <a:xfrm>
            <a:off x="8609040" y="2504880"/>
            <a:ext cx="2656440" cy="360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2" dur="indefinite" restart="never" nodeType="tmRoot">
          <p:childTnLst>
            <p:seq>
              <p:cTn id="423" dur="indefinite" nodeType="mainSeq">
                <p:childTnLst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BE6E5EF-8F4B-4D82-8CD2-752B1FE40D0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JS Code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529560" y="1139040"/>
            <a:ext cx="11126520" cy="6390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$(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document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).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ready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(function() {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const kinveyAppId = "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kid_B15S6I9Zl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const serviceUrl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=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https://baas.kinvey.com/appdata/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+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kinveyAppId;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const kinveyUsername = "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peter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const kinveyPassword = "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p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const base64auth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=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btoa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(kinveyUsername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+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":"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+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kinveyPassword);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const authHeaders = {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"Authorization":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"Basic "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+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base64auth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};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#btnLoadPosts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").click(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loadPostsClick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#btnViewPost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").click(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viewPostClick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loadPostsClick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() { … }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viewPostClick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() { … }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…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4" dur="indefinite" restart="never" nodeType="tmRoot">
          <p:childTnLst>
            <p:seq>
              <p:cTn id="445" dur="indefinite" nodeType="mainSeq">
                <p:childTnLst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F3DFBF3-7D15-4596-8FFD-A9A854AEECF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Load Posts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758160" y="1373040"/>
            <a:ext cx="10669320" cy="4255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loadPostsClick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()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let loadPostsRequest =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url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: serviceUrl + "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/posts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",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headers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: authHeaders,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};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$.ajax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(loadPostsRequest)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.then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(displayPosts)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.catch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(displayError);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72" name="Picture 4" descr=""/>
          <p:cNvPicPr/>
          <p:nvPr/>
        </p:nvPicPr>
        <p:blipFill>
          <a:blip r:embed="rId1"/>
          <a:stretch/>
        </p:blipFill>
        <p:spPr>
          <a:xfrm>
            <a:off x="8483400" y="3276720"/>
            <a:ext cx="2738160" cy="221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0" dur="indefinite" restart="never" nodeType="tmRoot">
          <p:childTnLst>
            <p:seq>
              <p:cTn id="461" dur="indefinite" nodeType="mainSeq">
                <p:childTnLst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B12B44F-BEC5-453D-A815-FCBDF942363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90440" y="1151280"/>
            <a:ext cx="11803680" cy="53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8800" spc="-1" strike="noStrike">
                <a:solidFill>
                  <a:srgbClr val="f3cd60"/>
                </a:solidFill>
                <a:latin typeface="Calibri"/>
                <a:ea typeface="DejaVu Sans"/>
              </a:rPr>
              <a:t>sli.do</a:t>
            </a:r>
            <a:br/>
            <a:r>
              <a:rPr b="1" lang="en-US" sz="11500" spc="-1" strike="noStrike">
                <a:solidFill>
                  <a:srgbClr val="ffffff"/>
                </a:solidFill>
                <a:latin typeface="Calibri"/>
                <a:ea typeface="DejaVu Sans"/>
              </a:rPr>
              <a:t>#JSAPPS</a:t>
            </a:r>
            <a:endParaRPr b="0" lang="en-US" sz="115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Have a Question?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00881F1-D365-4B10-B53E-EC9F7CD59AE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Display Posts as Options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758160" y="1373040"/>
            <a:ext cx="10669320" cy="4255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displayPosts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(posts)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#posts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").empty();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for (let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post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of posts)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let option = $("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&lt;option&gt;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")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.text(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post.title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.val(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post._id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#posts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").append(option);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76" name="Picture 4" descr=""/>
          <p:cNvPicPr/>
          <p:nvPr/>
        </p:nvPicPr>
        <p:blipFill>
          <a:blip r:embed="rId1"/>
          <a:stretch/>
        </p:blipFill>
        <p:spPr>
          <a:xfrm>
            <a:off x="8495640" y="1587960"/>
            <a:ext cx="2738160" cy="2216520"/>
          </a:xfrm>
          <a:prstGeom prst="rect">
            <a:avLst/>
          </a:prstGeom>
          <a:ln>
            <a:noFill/>
          </a:ln>
        </p:spPr>
      </p:pic>
      <p:pic>
        <p:nvPicPr>
          <p:cNvPr id="377" name="Picture 2" descr=""/>
          <p:cNvPicPr/>
          <p:nvPr/>
        </p:nvPicPr>
        <p:blipFill>
          <a:blip r:embed="rId2"/>
          <a:stretch/>
        </p:blipFill>
        <p:spPr>
          <a:xfrm>
            <a:off x="2655720" y="4951440"/>
            <a:ext cx="8578080" cy="139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0" dur="indefinite" restart="never" nodeType="tmRoot">
          <p:childTnLst>
            <p:seq>
              <p:cTn id="471" dur="indefinite" nodeType="mainSeq">
                <p:childTnLst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869920D-AEB8-47C4-AFD3-343B9475F49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Handle AJAX Errors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758160" y="1373040"/>
            <a:ext cx="10669320" cy="5168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displayError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(err)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let errorDiv = $("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&lt;div&gt;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").text("Error: " +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err.status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+ ' (' +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err.statusText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+ ')');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$(document.body).prepend(errorDiv);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setTimeout(function()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$(errorDiv).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fadeOut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$(errorDiv).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  <a:ea typeface="DejaVu Sans"/>
              </a:rPr>
              <a:t>remove()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}, 3000);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81" name="Picture 2" descr=""/>
          <p:cNvPicPr/>
          <p:nvPr/>
        </p:nvPicPr>
        <p:blipFill>
          <a:blip r:embed="rId1"/>
          <a:stretch/>
        </p:blipFill>
        <p:spPr>
          <a:xfrm>
            <a:off x="8970480" y="3429000"/>
            <a:ext cx="2246760" cy="248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4" dur="indefinite" restart="never" nodeType="tmRoot">
          <p:childTnLst>
            <p:seq>
              <p:cTn id="485" dur="indefinite" nodeType="mainSeq">
                <p:childTnLst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9556F62-4A5F-4DE0-8721-437E58D608B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190440" y="10666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Kinvey allows querying collections: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Load Post Comments Query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5" name="CustomShape 4"/>
          <p:cNvSpPr/>
          <p:nvPr/>
        </p:nvSpPr>
        <p:spPr>
          <a:xfrm>
            <a:off x="681840" y="1848240"/>
            <a:ext cx="10821600" cy="1423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https://baas.kinvey.com/appdata/kid_B15S6I9Zl/comments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?query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={"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post_id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":"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582cde77209db9d9730bab03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"}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86" name="Picture 5" descr=""/>
          <p:cNvPicPr/>
          <p:nvPr/>
        </p:nvPicPr>
        <p:blipFill>
          <a:blip r:embed="rId1"/>
          <a:stretch/>
        </p:blipFill>
        <p:spPr>
          <a:xfrm>
            <a:off x="1204200" y="3192120"/>
            <a:ext cx="9776160" cy="328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8" dur="indefinite" restart="never" nodeType="tmRoot">
          <p:childTnLst>
            <p:seq>
              <p:cTn id="4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27D67B2-8BE8-4A47-AD14-D928FA81C09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[View Post] Button Click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758160" y="1130040"/>
            <a:ext cx="10669320" cy="5687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viewPostClick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()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let selectedPostId = $("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#posts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").val();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if (!selectedPostId) return;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let requestPosts =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$.ajax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({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url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: serviceUrl + "/posts/" + selectedPostId,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headers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: authHeaders });</a:t>
            </a:r>
            <a:endParaRPr b="0" lang="en-US" sz="2600" spc="-1" strike="noStrike">
              <a:latin typeface="Arial"/>
            </a:endParaRPr>
          </a:p>
          <a:p>
            <a:pPr marL="622440" indent="-621360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let requestComments =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$.ajax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({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url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: serviceUrl + `/comments/?query={"post_id":"${selectedPostId}"}`,</a:t>
            </a:r>
            <a:endParaRPr b="0" lang="en-US" sz="2600" spc="-1" strike="noStrike">
              <a:latin typeface="Arial"/>
            </a:endParaRPr>
          </a:p>
          <a:p>
            <a:pPr marL="622440" indent="-621360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headers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: authHeaders });</a:t>
            </a:r>
            <a:endParaRPr b="0" lang="en-US" sz="2600" spc="-1" strike="noStrike">
              <a:latin typeface="Arial"/>
            </a:endParaRPr>
          </a:p>
          <a:p>
            <a:pPr marL="622440" indent="-621360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Promise.all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([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requestPosts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requestComments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])</a:t>
            </a:r>
            <a:endParaRPr b="0" lang="en-US" sz="2600" spc="-1" strike="noStrike">
              <a:latin typeface="Arial"/>
            </a:endParaRPr>
          </a:p>
          <a:p>
            <a:pPr marL="622440" indent="-621360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.then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(displayPostWithComments)</a:t>
            </a:r>
            <a:endParaRPr b="0" lang="en-US" sz="2600" spc="-1" strike="noStrike">
              <a:latin typeface="Arial"/>
            </a:endParaRPr>
          </a:p>
          <a:p>
            <a:pPr marL="622440" indent="-621360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.catch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(displayError);</a:t>
            </a:r>
            <a:endParaRPr b="0" lang="en-US" sz="2600" spc="-1" strike="noStrike">
              <a:latin typeface="Arial"/>
            </a:endParaRPr>
          </a:p>
          <a:p>
            <a:pPr marL="622440" indent="-621360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0" dur="indefinite" restart="never" nodeType="tmRoot">
          <p:childTnLst>
            <p:seq>
              <p:cTn id="501" dur="indefinite" nodeType="mainSeq">
                <p:childTnLst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EB5BE75-78A5-4491-8ECF-65815800997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700" spc="-1" strike="noStrike">
                <a:solidFill>
                  <a:srgbClr val="f3be60"/>
                </a:solidFill>
                <a:latin typeface="Calibri"/>
                <a:ea typeface="DejaVu Sans"/>
              </a:rPr>
              <a:t>Solution: Blog – Display Post with Its Comments</a:t>
            </a:r>
            <a:endParaRPr b="0" lang="en-US" sz="37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758160" y="1143000"/>
            <a:ext cx="10669320" cy="5772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displayPostWithComments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([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post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comments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])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#post-title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").text(post.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title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#post-body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").text(post.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body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#post-comments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").empty();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for (let comment of comments)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let commentItem = $("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&lt;li&gt;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.text(comment.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text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$("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#post-comments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")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.append(commentItem);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2894040" y="5950440"/>
            <a:ext cx="8533440" cy="947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 algn="ctr">
              <a:lnSpc>
                <a:spcPct val="110000"/>
              </a:lnSpc>
            </a:pPr>
            <a:r>
              <a:rPr b="0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https://judge.softuni.bg/Contests/360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4" name="Picture 2" descr=""/>
          <p:cNvPicPr/>
          <p:nvPr/>
        </p:nvPicPr>
        <p:blipFill>
          <a:blip r:embed="rId2"/>
          <a:stretch/>
        </p:blipFill>
        <p:spPr>
          <a:xfrm>
            <a:off x="8761320" y="2462760"/>
            <a:ext cx="2304000" cy="311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4" dur="indefinite" restart="never" nodeType="tmRoot">
          <p:childTnLst>
            <p:seq>
              <p:cTn id="525" dur="indefinite" nodeType="mainSeq">
                <p:childTnLst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1632240" y="4857120"/>
            <a:ext cx="893736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Async / Await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1632240" y="5793840"/>
            <a:ext cx="8937360" cy="68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Simplified Promises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97" name="Picture 1" descr=""/>
          <p:cNvPicPr/>
          <p:nvPr/>
        </p:nvPicPr>
        <p:blipFill>
          <a:blip r:embed="rId1"/>
          <a:stretch/>
        </p:blipFill>
        <p:spPr>
          <a:xfrm>
            <a:off x="2171520" y="1121400"/>
            <a:ext cx="7858440" cy="341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6" dur="indefinite" restart="never" nodeType="tmRoot">
          <p:childTnLst>
            <p:seq>
              <p:cTn id="5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2E5B02D-BBE6-4709-809F-77A5F7D7CB4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Async / Await Simplify Promises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758160" y="1184040"/>
            <a:ext cx="10669320" cy="5523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async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function loadData()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return new Promise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(function(resolve, reject)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setTimeout(function() {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resolve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('data'); }, 300);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async function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loadMoreData(input)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return new Promise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(function(resolve, reject) 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setTimeout(function() {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resolve(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input + ' + more data'); }, 200);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8" dur="indefinite" restart="never" nodeType="tmRoot">
          <p:childTnLst>
            <p:seq>
              <p:cTn id="549" dur="indefinite" nodeType="mainSeq">
                <p:childTnLst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14340E4-DDD7-45B1-92E5-C5AB0A9F532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Async / Await Simplify Promises (2)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758160" y="1184040"/>
            <a:ext cx="10669320" cy="4834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async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function loadAllData()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console.log('Before promise');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let data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await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loadData();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let moreData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await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loadMoreData(data);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console.log('Result: ' + moreData);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console.log('After promise');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loadAllData();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console.log('Finished');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6780240" y="4137120"/>
            <a:ext cx="4647240" cy="2321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Before promise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Finished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Result: data + more data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600" spc="-1" strike="noStrike">
                <a:solidFill>
                  <a:srgbClr val="f3cd60"/>
                </a:solidFill>
                <a:latin typeface="Consolas"/>
                <a:ea typeface="DejaVu Sans"/>
              </a:rPr>
              <a:t>After promise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4" dur="indefinite" restart="never" nodeType="tmRoot">
          <p:childTnLst>
            <p:seq>
              <p:cTn id="565" dur="indefinite" nodeType="mainSeq">
                <p:childTnLst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B3860FF-AF56-4086-901D-8518F4875172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Transpiling Async / Await with Babel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758160" y="1143000"/>
            <a:ext cx="10669320" cy="545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npm install -g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babel-cli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758160" y="2057400"/>
            <a:ext cx="10669320" cy="545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npm install -g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babel-plugin-transform-async-to-generator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9" name="CustomShape 5"/>
          <p:cNvSpPr/>
          <p:nvPr/>
        </p:nvSpPr>
        <p:spPr>
          <a:xfrm>
            <a:off x="758160" y="5774400"/>
            <a:ext cx="10669320" cy="545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babel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async-await.js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-o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async-await-transpiled.js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0" name="CustomShape 6"/>
          <p:cNvSpPr/>
          <p:nvPr/>
        </p:nvSpPr>
        <p:spPr>
          <a:xfrm>
            <a:off x="758160" y="3367080"/>
            <a:ext cx="10669320" cy="545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 algn="ctr">
              <a:lnSpc>
                <a:spcPct val="11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.babelrc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1" name="CustomShape 7"/>
          <p:cNvSpPr/>
          <p:nvPr/>
        </p:nvSpPr>
        <p:spPr>
          <a:xfrm>
            <a:off x="758160" y="3960360"/>
            <a:ext cx="10669320" cy="135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"plugins": ["transform-async-to-generator"]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6" dur="indefinite" restart="never" nodeType="tmRoot">
          <p:childTnLst>
            <p:seq>
              <p:cTn id="577" dur="indefinite" nodeType="mainSeq">
                <p:childTnLst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2086920" y="4071240"/>
            <a:ext cx="8013960" cy="15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Practice: Promises,</a:t>
            </a:r>
            <a:br/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AJAX, Async / Await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2086920" y="5757840"/>
            <a:ext cx="80139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Live Exercises in Class (Lab)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14" name="Picture 13" descr=""/>
          <p:cNvPicPr/>
          <p:nvPr/>
        </p:nvPicPr>
        <p:blipFill>
          <a:blip r:embed="rId1"/>
          <a:stretch/>
        </p:blipFill>
        <p:spPr>
          <a:xfrm>
            <a:off x="4705920" y="762120"/>
            <a:ext cx="2911320" cy="3005280"/>
          </a:xfrm>
          <a:prstGeom prst="rect">
            <a:avLst/>
          </a:prstGeom>
          <a:ln>
            <a:noFill/>
          </a:ln>
        </p:spPr>
      </p:pic>
      <p:grpSp>
        <p:nvGrpSpPr>
          <p:cNvPr id="415" name="Group 3"/>
          <p:cNvGrpSpPr/>
          <p:nvPr/>
        </p:nvGrpSpPr>
        <p:grpSpPr>
          <a:xfrm>
            <a:off x="653040" y="1101240"/>
            <a:ext cx="3278520" cy="2021760"/>
            <a:chOff x="653040" y="1101240"/>
            <a:chExt cx="3278520" cy="2021760"/>
          </a:xfrm>
        </p:grpSpPr>
        <p:pic>
          <p:nvPicPr>
            <p:cNvPr id="416" name="Picture 2" descr=""/>
            <p:cNvPicPr/>
            <p:nvPr/>
          </p:nvPicPr>
          <p:blipFill>
            <a:blip r:embed="rId2"/>
            <a:stretch/>
          </p:blipFill>
          <p:spPr>
            <a:xfrm>
              <a:off x="912960" y="1177200"/>
              <a:ext cx="3018600" cy="1945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7" name="CustomShape 4"/>
            <p:cNvSpPr/>
            <p:nvPr/>
          </p:nvSpPr>
          <p:spPr>
            <a:xfrm rot="21430800">
              <a:off x="669600" y="1177200"/>
              <a:ext cx="3109320" cy="75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4400" spc="43" strike="noStrike">
                  <a:solidFill>
                    <a:srgbClr val="fdfdfd"/>
                  </a:solidFill>
                  <a:latin typeface="Calibri"/>
                  <a:ea typeface="DejaVu Sans"/>
                </a:rPr>
                <a:t>Promises</a:t>
              </a:r>
              <a:endParaRPr b="0" lang="en-US" sz="4400" spc="-1" strike="noStrike">
                <a:latin typeface="Arial"/>
              </a:endParaRPr>
            </a:p>
          </p:txBody>
        </p:sp>
        <p:sp>
          <p:nvSpPr>
            <p:cNvPr id="418" name="CustomShape 5"/>
            <p:cNvSpPr/>
            <p:nvPr/>
          </p:nvSpPr>
          <p:spPr>
            <a:xfrm rot="21388200">
              <a:off x="1416600" y="1935720"/>
              <a:ext cx="13953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43" strike="noStrike">
                  <a:solidFill>
                    <a:srgbClr val="fefefd"/>
                  </a:solidFill>
                  <a:latin typeface="Calibri"/>
                  <a:ea typeface="DejaVu Sans"/>
                </a:rPr>
                <a:t>.then()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19" name="CustomShape 6"/>
            <p:cNvSpPr/>
            <p:nvPr/>
          </p:nvSpPr>
          <p:spPr>
            <a:xfrm rot="325200">
              <a:off x="927000" y="2454840"/>
              <a:ext cx="154584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43" strike="noStrike">
                  <a:solidFill>
                    <a:srgbClr val="fefefd"/>
                  </a:solidFill>
                  <a:latin typeface="Calibri"/>
                  <a:ea typeface="DejaVu Sans"/>
                </a:rPr>
                <a:t>.catch()</a:t>
              </a:r>
              <a:endParaRPr b="0" lang="en-US" sz="2400" spc="-1" strike="noStrike">
                <a:latin typeface="Arial"/>
              </a:endParaRPr>
            </a:p>
          </p:txBody>
        </p:sp>
      </p:grpSp>
      <p:pic>
        <p:nvPicPr>
          <p:cNvPr id="420" name="Picture 10" descr=""/>
          <p:cNvPicPr/>
          <p:nvPr/>
        </p:nvPicPr>
        <p:blipFill>
          <a:blip r:embed="rId3"/>
          <a:srcRect l="47690" t="0" r="0" b="0"/>
          <a:stretch/>
        </p:blipFill>
        <p:spPr>
          <a:xfrm>
            <a:off x="8304120" y="1438200"/>
            <a:ext cx="3169440" cy="1652760"/>
          </a:xfrm>
          <a:prstGeom prst="rect">
            <a:avLst/>
          </a:prstGeom>
          <a:ln>
            <a:solidFill>
              <a:srgbClr val="0099cc">
                <a:alpha val="51000"/>
              </a:srgbClr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2" dur="indefinite" restart="never" nodeType="tmRoot">
          <p:childTnLst>
            <p:seq>
              <p:cTn id="5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632240" y="5466600"/>
            <a:ext cx="893736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Asynchronous Programming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237" name="Picture 1" descr=""/>
          <p:cNvPicPr/>
          <p:nvPr/>
        </p:nvPicPr>
        <p:blipFill>
          <a:blip r:embed="rId1"/>
          <a:stretch/>
        </p:blipFill>
        <p:spPr>
          <a:xfrm>
            <a:off x="2025720" y="1438560"/>
            <a:ext cx="8136000" cy="360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26CFBC6-36F7-4FE1-9F91-677D7907ACF8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190440" y="990720"/>
            <a:ext cx="8221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Promises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hold operations (background tasks)</a:t>
            </a:r>
            <a:endParaRPr b="0" lang="en-US" sz="26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Can be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resolved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or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rejected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Summary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24" name="Picture 2" descr=""/>
          <p:cNvPicPr/>
          <p:nvPr/>
        </p:nvPicPr>
        <p:blipFill>
          <a:blip r:embed="rId1"/>
          <a:stretch/>
        </p:blipFill>
        <p:spPr>
          <a:xfrm>
            <a:off x="8304120" y="1447920"/>
            <a:ext cx="3090240" cy="2292480"/>
          </a:xfrm>
          <a:prstGeom prst="rect">
            <a:avLst/>
          </a:prstGeom>
          <a:ln>
            <a:noFill/>
          </a:ln>
        </p:spPr>
      </p:pic>
      <p:pic>
        <p:nvPicPr>
          <p:cNvPr id="425" name="Picture 7" descr=""/>
          <p:cNvPicPr/>
          <p:nvPr/>
        </p:nvPicPr>
        <p:blipFill>
          <a:blip r:embed="rId2"/>
          <a:stretch/>
        </p:blipFill>
        <p:spPr>
          <a:xfrm>
            <a:off x="9386640" y="4267080"/>
            <a:ext cx="2008080" cy="2008080"/>
          </a:xfrm>
          <a:prstGeom prst="rect">
            <a:avLst/>
          </a:prstGeom>
          <a:ln>
            <a:noFill/>
          </a:ln>
        </p:spPr>
      </p:pic>
      <p:sp>
        <p:nvSpPr>
          <p:cNvPr id="426" name="CustomShape 4"/>
          <p:cNvSpPr/>
          <p:nvPr/>
        </p:nvSpPr>
        <p:spPr>
          <a:xfrm>
            <a:off x="682200" y="2314080"/>
            <a:ext cx="7237800" cy="1606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.then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(function(result) {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/*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process the result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*/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.catch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(function(error) {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/*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handle the error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*/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>
            <a:off x="682200" y="5029200"/>
            <a:ext cx="7237800" cy="1240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$.ajax(request)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.then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(function(data) { … })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.catch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(function(error) { …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4" dur="indefinite" restart="never" nodeType="tmRoot">
          <p:childTnLst>
            <p:seq>
              <p:cTn id="595" dur="indefinite" nodeType="mainSeq">
                <p:childTnLst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AJAX and jQuery AJAX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1529280" y="6400800"/>
            <a:ext cx="10481400" cy="3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https://softuni.bg/courses/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0" name="Picture 12" descr=""/>
          <p:cNvPicPr/>
          <p:nvPr/>
        </p:nvPicPr>
        <p:blipFill>
          <a:blip r:embed="rId2"/>
          <a:srcRect l="-16209" t="0" r="-16209" b="0"/>
          <a:stretch/>
        </p:blipFill>
        <p:spPr>
          <a:xfrm>
            <a:off x="303120" y="1246320"/>
            <a:ext cx="2762640" cy="956520"/>
          </a:xfrm>
          <a:prstGeom prst="rect">
            <a:avLst/>
          </a:prstGeom>
          <a:ln>
            <a:noFill/>
          </a:ln>
        </p:spPr>
      </p:pic>
      <p:pic>
        <p:nvPicPr>
          <p:cNvPr id="431" name="Picture 13" descr=""/>
          <p:cNvPicPr/>
          <p:nvPr/>
        </p:nvPicPr>
        <p:blipFill>
          <a:blip r:embed="rId3"/>
          <a:srcRect l="-5905" t="0" r="-5905" b="0"/>
          <a:stretch/>
        </p:blipFill>
        <p:spPr>
          <a:xfrm>
            <a:off x="3787200" y="1254960"/>
            <a:ext cx="2762640" cy="947880"/>
          </a:xfrm>
          <a:prstGeom prst="rect">
            <a:avLst/>
          </a:prstGeom>
          <a:ln>
            <a:noFill/>
          </a:ln>
        </p:spPr>
      </p:pic>
      <p:pic>
        <p:nvPicPr>
          <p:cNvPr id="432" name="Picture 15" descr=""/>
          <p:cNvPicPr/>
          <p:nvPr/>
        </p:nvPicPr>
        <p:blipFill>
          <a:blip r:embed="rId4"/>
          <a:srcRect l="-25005" t="0" r="-25005" b="0"/>
          <a:stretch/>
        </p:blipFill>
        <p:spPr>
          <a:xfrm>
            <a:off x="7271280" y="4002120"/>
            <a:ext cx="4613040" cy="947880"/>
          </a:xfrm>
          <a:prstGeom prst="rect">
            <a:avLst/>
          </a:prstGeom>
          <a:ln>
            <a:noFill/>
          </a:ln>
        </p:spPr>
      </p:pic>
      <p:pic>
        <p:nvPicPr>
          <p:cNvPr id="433" name="Picture 16" descr=""/>
          <p:cNvPicPr/>
          <p:nvPr/>
        </p:nvPicPr>
        <p:blipFill>
          <a:blip r:embed="rId5"/>
          <a:srcRect l="-708" t="0" r="-708" b="0"/>
          <a:stretch/>
        </p:blipFill>
        <p:spPr>
          <a:xfrm>
            <a:off x="7271280" y="5375520"/>
            <a:ext cx="4613040" cy="947880"/>
          </a:xfrm>
          <a:prstGeom prst="rect">
            <a:avLst/>
          </a:prstGeom>
          <a:ln>
            <a:noFill/>
          </a:ln>
        </p:spPr>
      </p:pic>
      <p:pic>
        <p:nvPicPr>
          <p:cNvPr id="434" name="Picture 17" descr=""/>
          <p:cNvPicPr/>
          <p:nvPr/>
        </p:nvPicPr>
        <p:blipFill>
          <a:blip r:embed="rId6"/>
          <a:srcRect l="0" t="-66517" r="0" b="-59511"/>
          <a:stretch/>
        </p:blipFill>
        <p:spPr>
          <a:xfrm>
            <a:off x="7271280" y="2619720"/>
            <a:ext cx="4613040" cy="956520"/>
          </a:xfrm>
          <a:prstGeom prst="rect">
            <a:avLst/>
          </a:prstGeom>
          <a:ln>
            <a:noFill/>
          </a:ln>
        </p:spPr>
      </p:pic>
      <p:pic>
        <p:nvPicPr>
          <p:cNvPr id="435" name="Picture 19" descr=""/>
          <p:cNvPicPr/>
          <p:nvPr/>
        </p:nvPicPr>
        <p:blipFill>
          <a:blip r:embed="rId7"/>
          <a:srcRect l="-14710" t="0" r="-14710" b="0"/>
          <a:stretch/>
        </p:blipFill>
        <p:spPr>
          <a:xfrm>
            <a:off x="303120" y="5375520"/>
            <a:ext cx="2762640" cy="947880"/>
          </a:xfrm>
          <a:prstGeom prst="rect">
            <a:avLst/>
          </a:prstGeom>
          <a:ln>
            <a:noFill/>
          </a:ln>
        </p:spPr>
      </p:pic>
      <p:pic>
        <p:nvPicPr>
          <p:cNvPr id="436" name="Picture 20" descr=""/>
          <p:cNvPicPr/>
          <p:nvPr/>
        </p:nvPicPr>
        <p:blipFill>
          <a:blip r:embed="rId8"/>
          <a:stretch/>
        </p:blipFill>
        <p:spPr>
          <a:xfrm>
            <a:off x="3787200" y="5375520"/>
            <a:ext cx="2762640" cy="947880"/>
          </a:xfrm>
          <a:prstGeom prst="rect">
            <a:avLst/>
          </a:prstGeom>
          <a:ln>
            <a:noFill/>
          </a:ln>
        </p:spPr>
      </p:pic>
      <p:pic>
        <p:nvPicPr>
          <p:cNvPr id="437" name="Picture 23" descr=""/>
          <p:cNvPicPr/>
          <p:nvPr/>
        </p:nvPicPr>
        <p:blipFill>
          <a:blip r:embed="rId9"/>
          <a:srcRect l="-9950" t="0" r="-9950" b="0"/>
          <a:stretch/>
        </p:blipFill>
        <p:spPr>
          <a:xfrm>
            <a:off x="7271280" y="1246320"/>
            <a:ext cx="4613040" cy="94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6" dur="indefinite" restart="never" nodeType="tmRoot">
          <p:childTnLst>
            <p:seq>
              <p:cTn id="6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License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" license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A4AF290-BEAE-456B-8B27-F17440669A8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441" name="Picture 4" descr=""/>
          <p:cNvPicPr/>
          <p:nvPr/>
        </p:nvPicPr>
        <p:blipFill>
          <a:blip r:embed="rId4"/>
          <a:stretch/>
        </p:blipFill>
        <p:spPr>
          <a:xfrm>
            <a:off x="3322440" y="3700080"/>
            <a:ext cx="5539680" cy="19375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8" dur="indefinite" restart="never" nodeType="tmRoot">
          <p:childTnLst>
            <p:seq>
              <p:cTn id="6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259920" y="102960"/>
            <a:ext cx="907308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72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Free Trainings @ Software University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259920" y="1039680"/>
            <a:ext cx="9433440" cy="56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Software University Foundation –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softuni.org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Software University – High-Quality Education, Profession and Job for Software Developers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2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2900" spc="-1" strike="noStrike">
              <a:latin typeface="Arial"/>
            </a:endParaRPr>
          </a:p>
          <a:p>
            <a:pPr lvl="1"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Software University @ Facebook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3"/>
              </a:rPr>
              <a:t>facebook.com/SoftwareUniversity</a:t>
            </a:r>
            <a:endParaRPr b="0" lang="en-US" sz="2900" spc="-1" strike="noStrike">
              <a:latin typeface="Arial"/>
            </a:endParaRPr>
          </a:p>
          <a:p>
            <a:pPr lvl="1"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Software University Forums</a:t>
            </a:r>
            <a:endParaRPr b="0" lang="en-US" sz="3200" spc="-1" strike="noStrike">
              <a:latin typeface="Arial"/>
            </a:endParaRPr>
          </a:p>
          <a:p>
            <a:pPr lvl="2" marL="60948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4"/>
              </a:rPr>
              <a:t>forum.softuni.bg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444" name="Picture 8" descr=""/>
          <p:cNvPicPr/>
          <p:nvPr/>
        </p:nvPicPr>
        <p:blipFill>
          <a:blip r:embed="rId5"/>
          <a:stretch/>
        </p:blipFill>
        <p:spPr>
          <a:xfrm>
            <a:off x="9726480" y="1594800"/>
            <a:ext cx="1699920" cy="1569240"/>
          </a:xfrm>
          <a:prstGeom prst="rect">
            <a:avLst/>
          </a:prstGeom>
          <a:ln w="12600">
            <a:solidFill>
              <a:srgbClr val="55438f">
                <a:alpha val="70000"/>
              </a:srgbClr>
            </a:solidFill>
            <a:round/>
          </a:ln>
        </p:spPr>
      </p:pic>
      <p:pic>
        <p:nvPicPr>
          <p:cNvPr id="445" name="Picture 9" descr=""/>
          <p:cNvPicPr/>
          <p:nvPr/>
        </p:nvPicPr>
        <p:blipFill>
          <a:blip r:embed="rId6"/>
          <a:srcRect l="-5357" t="-15235" r="-5357" b="-15235"/>
          <a:stretch/>
        </p:blipFill>
        <p:spPr>
          <a:xfrm>
            <a:off x="9457200" y="466920"/>
            <a:ext cx="2268720" cy="87372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46" name="Picture 4" descr=""/>
          <p:cNvPicPr/>
          <p:nvPr/>
        </p:nvPicPr>
        <p:blipFill>
          <a:blip r:embed="rId7"/>
          <a:stretch/>
        </p:blipFill>
        <p:spPr>
          <a:xfrm>
            <a:off x="10075680" y="3512160"/>
            <a:ext cx="1002960" cy="1016640"/>
          </a:xfrm>
          <a:prstGeom prst="rect">
            <a:avLst/>
          </a:prstGeom>
          <a:ln>
            <a:noFill/>
          </a:ln>
        </p:spPr>
      </p:pic>
      <p:pic>
        <p:nvPicPr>
          <p:cNvPr id="447" name="Picture 12" descr=""/>
          <p:cNvPicPr/>
          <p:nvPr/>
        </p:nvPicPr>
        <p:blipFill>
          <a:blip r:embed="rId8"/>
          <a:stretch/>
        </p:blipFill>
        <p:spPr>
          <a:xfrm>
            <a:off x="10109160" y="4876920"/>
            <a:ext cx="969120" cy="964800"/>
          </a:xfrm>
          <a:prstGeom prst="rect">
            <a:avLst/>
          </a:prstGeom>
          <a:ln>
            <a:noFill/>
          </a:ln>
        </p:spPr>
      </p:pic>
      <p:pic>
        <p:nvPicPr>
          <p:cNvPr id="448" name="Picture 4" descr=""/>
          <p:cNvPicPr/>
          <p:nvPr/>
        </p:nvPicPr>
        <p:blipFill>
          <a:blip r:embed="rId9"/>
          <a:stretch/>
        </p:blipFill>
        <p:spPr>
          <a:xfrm>
            <a:off x="6762240" y="3093840"/>
            <a:ext cx="2285280" cy="249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0" dur="indefinite" restart="never" nodeType="tmRoot">
          <p:childTnLst>
            <p:seq>
              <p:cTn id="6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0E31FBD-F342-454A-8BCB-F310D704165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Asynchronous programming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deals with the needs to run several tasks (pieces of code)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in parallel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, in the same time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  <a:p>
            <a:pPr marL="304920" indent="-3038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In JS the asynchronous programming is based on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callbacks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You run a background task and pass a 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Asynchronous Programming in JS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1" name="Picture 4" descr=""/>
          <p:cNvPicPr/>
          <p:nvPr/>
        </p:nvPicPr>
        <p:blipFill>
          <a:blip r:embed="rId1"/>
          <a:stretch/>
        </p:blipFill>
        <p:spPr>
          <a:xfrm>
            <a:off x="3313800" y="2517840"/>
            <a:ext cx="5556600" cy="246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0803288-EC2E-44BE-946F-B03D1751B43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Asynchronous Programming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758160" y="1123560"/>
            <a:ext cx="10669320" cy="31762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setTimeout(task1, 1000);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setTimeout(task2, 1500);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setTimeout(task3, 500);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console.log("All tasks started");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task1() { console.log("task1 finished") }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task2() { console.log("task2 finished") }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  <a:ea typeface="DejaVu Sans"/>
              </a:rPr>
              <a:t>function task3() { console.log("task3 finished") }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758160" y="4591440"/>
            <a:ext cx="5335200" cy="17895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All tasks started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task3 finished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task1 finished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3cd60"/>
                </a:solidFill>
                <a:latin typeface="Consolas"/>
                <a:ea typeface="DejaVu Sans"/>
              </a:rPr>
              <a:t>task2 finished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4368960" y="4843440"/>
            <a:ext cx="2276640" cy="953280"/>
          </a:xfrm>
          <a:prstGeom prst="wedgeRoundRectCallout">
            <a:avLst>
              <a:gd name="adj1" fmla="val -72292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800" spc="-1" strike="noStrike">
                <a:solidFill>
                  <a:srgbClr val="f7ffe7"/>
                </a:solidFill>
                <a:latin typeface="Calibri"/>
                <a:ea typeface="DejaVu Sans"/>
              </a:rPr>
              <a:t>All tasks run in parallel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47" name="Group 6"/>
          <p:cNvGrpSpPr/>
          <p:nvPr/>
        </p:nvGrpSpPr>
        <p:grpSpPr>
          <a:xfrm>
            <a:off x="5615280" y="1256400"/>
            <a:ext cx="4614840" cy="1882080"/>
            <a:chOff x="5615280" y="1256400"/>
            <a:chExt cx="4614840" cy="1882080"/>
          </a:xfrm>
        </p:grpSpPr>
        <p:sp>
          <p:nvSpPr>
            <p:cNvPr id="248" name="CustomShape 7"/>
            <p:cNvSpPr/>
            <p:nvPr/>
          </p:nvSpPr>
          <p:spPr>
            <a:xfrm>
              <a:off x="5615280" y="1256400"/>
              <a:ext cx="227520" cy="11336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ef9f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8"/>
            <p:cNvSpPr/>
            <p:nvPr/>
          </p:nvSpPr>
          <p:spPr>
            <a:xfrm>
              <a:off x="6094440" y="1342440"/>
              <a:ext cx="4135680" cy="1796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3cd60"/>
                  </a:solidFill>
                  <a:latin typeface="Calibri"/>
                  <a:ea typeface="DejaVu Sans"/>
                </a:rPr>
                <a:t>3 tasks run in parallel and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3cd60"/>
                  </a:solidFill>
                  <a:latin typeface="Calibri"/>
                  <a:ea typeface="DejaVu Sans"/>
                </a:rPr>
                <a:t>will finish at different time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250" name="CustomShape 9"/>
          <p:cNvSpPr/>
          <p:nvPr/>
        </p:nvSpPr>
        <p:spPr>
          <a:xfrm>
            <a:off x="7313760" y="4591440"/>
            <a:ext cx="2742120" cy="3967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task1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CustomShape 10"/>
          <p:cNvSpPr/>
          <p:nvPr/>
        </p:nvSpPr>
        <p:spPr>
          <a:xfrm>
            <a:off x="7313760" y="5129280"/>
            <a:ext cx="4113720" cy="3967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task2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2" name="CustomShape 11"/>
          <p:cNvSpPr/>
          <p:nvPr/>
        </p:nvSpPr>
        <p:spPr>
          <a:xfrm>
            <a:off x="7313760" y="5672520"/>
            <a:ext cx="1370520" cy="3967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task3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53" name="Group 12"/>
          <p:cNvGrpSpPr/>
          <p:nvPr/>
        </p:nvGrpSpPr>
        <p:grpSpPr>
          <a:xfrm>
            <a:off x="7199280" y="4591080"/>
            <a:ext cx="227520" cy="1806840"/>
            <a:chOff x="7199280" y="4591080"/>
            <a:chExt cx="227520" cy="1806840"/>
          </a:xfrm>
        </p:grpSpPr>
        <p:sp>
          <p:nvSpPr>
            <p:cNvPr id="254" name="CustomShape 13"/>
            <p:cNvSpPr/>
            <p:nvPr/>
          </p:nvSpPr>
          <p:spPr>
            <a:xfrm>
              <a:off x="7199280" y="6170400"/>
              <a:ext cx="227520" cy="2275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" name="Line 14"/>
            <p:cNvSpPr/>
            <p:nvPr/>
          </p:nvSpPr>
          <p:spPr>
            <a:xfrm flipV="1">
              <a:off x="7313400" y="4591080"/>
              <a:ext cx="360" cy="1578600"/>
            </a:xfrm>
            <a:prstGeom prst="line">
              <a:avLst/>
            </a:prstGeom>
            <a:ln w="38160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3.95155E-6 2.59259E-6 L 0.11253 2.59259E-6">
                                      <p:cBhvr>
                                        <p:cTn id="52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0.11253 2.59259E-6 L 0.22505 2.59259E-6">
                                      <p:cBhvr>
                                        <p:cTn id="60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 0.22505 2.59259E-6 L 0.33758 2.59259E-6">
                                      <p:cBhvr>
                                        <p:cTn id="6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93720" y="4876920"/>
            <a:ext cx="1081440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Promises in JS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693720" y="5706360"/>
            <a:ext cx="1081440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4" strike="noStrike">
                <a:solidFill>
                  <a:srgbClr val="f0a22e"/>
                </a:solidFill>
                <a:latin typeface="Calibri"/>
                <a:ea typeface="DejaVu Sans"/>
              </a:rPr>
              <a:t>Objects Holding Asynchronous Operations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58" name="Group 3"/>
          <p:cNvGrpSpPr/>
          <p:nvPr/>
        </p:nvGrpSpPr>
        <p:grpSpPr>
          <a:xfrm>
            <a:off x="3159360" y="1093680"/>
            <a:ext cx="5883120" cy="3476160"/>
            <a:chOff x="3159360" y="1093680"/>
            <a:chExt cx="5883120" cy="3476160"/>
          </a:xfrm>
        </p:grpSpPr>
        <p:pic>
          <p:nvPicPr>
            <p:cNvPr id="259" name="Picture 2" descr=""/>
            <p:cNvPicPr/>
            <p:nvPr/>
          </p:nvPicPr>
          <p:blipFill>
            <a:blip r:embed="rId1"/>
            <a:stretch/>
          </p:blipFill>
          <p:spPr>
            <a:xfrm>
              <a:off x="3159360" y="1121760"/>
              <a:ext cx="5883120" cy="3448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0" name="CustomShape 4"/>
            <p:cNvSpPr/>
            <p:nvPr/>
          </p:nvSpPr>
          <p:spPr>
            <a:xfrm rot="21446400">
              <a:off x="3237840" y="1203480"/>
              <a:ext cx="4945680" cy="118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7200" spc="43" strike="noStrike">
                  <a:solidFill>
                    <a:srgbClr val="fdfdfd"/>
                  </a:solidFill>
                  <a:latin typeface="Calibri"/>
                  <a:ea typeface="DejaVu Sans"/>
                </a:rPr>
                <a:t>Promises</a:t>
              </a:r>
              <a:endParaRPr b="0" lang="en-US" sz="7200" spc="-1" strike="noStrike">
                <a:latin typeface="Arial"/>
              </a:endParaRPr>
            </a:p>
          </p:txBody>
        </p:sp>
        <p:sp>
          <p:nvSpPr>
            <p:cNvPr id="261" name="CustomShape 5"/>
            <p:cNvSpPr/>
            <p:nvPr/>
          </p:nvSpPr>
          <p:spPr>
            <a:xfrm rot="21407400">
              <a:off x="4305240" y="2489400"/>
              <a:ext cx="2381400" cy="75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4400" spc="43" strike="noStrike">
                  <a:solidFill>
                    <a:srgbClr val="fefefd"/>
                  </a:solidFill>
                  <a:latin typeface="Calibri"/>
                  <a:ea typeface="DejaVu Sans"/>
                </a:rPr>
                <a:t>.then()</a:t>
              </a:r>
              <a:endParaRPr b="0" lang="en-US" sz="4400" spc="-1" strike="noStrike">
                <a:latin typeface="Arial"/>
              </a:endParaRPr>
            </a:p>
          </p:txBody>
        </p:sp>
        <p:sp>
          <p:nvSpPr>
            <p:cNvPr id="262" name="CustomShape 6"/>
            <p:cNvSpPr/>
            <p:nvPr/>
          </p:nvSpPr>
          <p:spPr>
            <a:xfrm rot="295800">
              <a:off x="3375360" y="3408840"/>
              <a:ext cx="2652120" cy="75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4400" spc="43" strike="noStrike">
                  <a:solidFill>
                    <a:srgbClr val="fefefd"/>
                  </a:solidFill>
                  <a:latin typeface="Calibri"/>
                  <a:ea typeface="DejaVu Sans"/>
                </a:rPr>
                <a:t>.catch()</a:t>
              </a:r>
              <a:endParaRPr b="0" lang="en-US" sz="4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DD9A86D-9A24-4036-A739-6ED561D8E1A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90440" y="1151280"/>
            <a:ext cx="11803680" cy="556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86000"/>
          </a:bodyPr>
          <a:p>
            <a:pPr marL="304920" indent="-303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A promise is an object holding an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asynchronous operation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 result which may be available now, or in the future, or never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Promises may be in one of these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states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endParaRPr b="0" lang="en-US" sz="34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Pending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– operation still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running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(unfinished)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Fulfilled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– operation finished (and the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result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is available)</a:t>
            </a:r>
            <a:endParaRPr b="0" lang="en-US" sz="3200" spc="-1" strike="noStrike">
              <a:latin typeface="Arial"/>
            </a:endParaRPr>
          </a:p>
          <a:p>
            <a:pPr lvl="1" marL="609480" indent="-2304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Failed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– operation is failed (and an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error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is available)</a:t>
            </a:r>
            <a:endParaRPr b="0" lang="en-US" sz="3200" spc="-1" strike="noStrike">
              <a:latin typeface="Arial"/>
            </a:endParaRPr>
          </a:p>
          <a:p>
            <a:pPr marL="304920" indent="-303840">
              <a:lnSpc>
                <a:spcPct val="100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Promises in JS use the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  <a:ea typeface="DejaVu Sans"/>
              </a:rPr>
              <a:t>Promise 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What is a Promise?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1566440" y="6525000"/>
            <a:ext cx="427680" cy="1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5125CBD-5B4D-4890-81BD-42C0939236C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88640" y="40320"/>
            <a:ext cx="9576360" cy="11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JS Promises – Syntax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910440" y="1066680"/>
            <a:ext cx="10364400" cy="32821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let p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new Promise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(function(resolve, reject)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//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Do an async task and then resolve or reject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if 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operation successful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 */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resolve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('Success!');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else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operation failed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 */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reject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('Failure!');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910440" y="4531680"/>
            <a:ext cx="10364400" cy="2703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p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.then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(function(result) {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process the result (when the promise is resolved)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*/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.catch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(function(error) {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/*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handle the error (when the promise is rejected)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*/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  <a:ea typeface="DejaVu Sans"/>
              </a:rPr>
              <a:t>});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</TotalTime>
  <Application>LibreOffice/6.1.4.2$Linux_X86_64 LibreOffice_project/10$Build-2</Application>
  <Words>2659</Words>
  <Paragraphs>439</Paragraphs>
  <Company>Software University (SoftUni)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>Software University Foundation</dc:creator>
  <dc:description>JavaScript Applications Course @ SoftUni - https://softuni.bg/courses/javascript-applications</dc:description>
  <cp:keywords>JS JavaScript programming course AJAX jQuery REST SoftUni Software University</cp:keywords>
  <dc:language>English</dc:language>
  <cp:lastModifiedBy/>
  <dcterms:modified xsi:type="dcterms:W3CDTF">2019-02-26T16:16:03Z</dcterms:modified>
  <cp:revision>142</cp:revision>
  <dc:subject>JavaScript Applications - Practical Training Course @ SoftUni</dc:subject>
  <dc:title>Asynchronous Programming and Promises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Software University (SoftUni)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anager">
    <vt:lpwstr>Svetlin Nakov</vt:lpwstr>
  </property>
  <property fmtid="{D5CDD505-2E9C-101B-9397-08002B2CF9AE}" pid="9" name="Notes">
    <vt:i4>6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43</vt:i4>
  </property>
  <property fmtid="{D5CDD505-2E9C-101B-9397-08002B2CF9AE}" pid="14" name="_TemplateID">
    <vt:lpwstr>TC027879909991</vt:lpwstr>
  </property>
  <property fmtid="{D5CDD505-2E9C-101B-9397-08002B2CF9AE}" pid="15" name="category">
    <vt:lpwstr>JS, JavaScript, front-end, AJAX, REST, ES6, Web development, computer programming, programming</vt:lpwstr>
  </property>
</Properties>
</file>